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82" r:id="rId11"/>
    <p:sldId id="278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0" r:id="rId20"/>
    <p:sldId id="281" r:id="rId21"/>
    <p:sldId id="283" r:id="rId22"/>
    <p:sldId id="273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6761" autoAdjust="0"/>
  </p:normalViewPr>
  <p:slideViewPr>
    <p:cSldViewPr>
      <p:cViewPr varScale="1">
        <p:scale>
          <a:sx n="67" d="100"/>
          <a:sy n="67" d="100"/>
        </p:scale>
        <p:origin x="10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D8B8105-261D-44D4-8B24-C9C8156036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F0329-3F44-47CD-85F3-61205013138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36AFCC-384A-44FE-9B69-21B25053AE5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3366C8-FFA9-4073-B0E1-AFC82B161339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906B2-32F9-4B37-8295-A4E0F39B8AD1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C0E1E-72F6-44E0-8E70-260C911925B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79BC3-16E6-4823-BE42-AD0D0D0DF0C1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0E287B-500C-4019-8AC2-0DF9538CE454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9F0872-B604-423A-8DAA-E5787B78461A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D337A3-1409-4D4A-84C4-DFD441172DD0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9BB621-4FD4-4D2B-B8CF-01459424091F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907DE7-1546-472A-85FF-94D09BB3BC0D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35F0F-E754-46B0-90F3-5018A1B32D84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746294-F06B-4926-906F-1A316F320AB3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D1455-7C8A-40AB-852E-0BDB96FB4976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959BEC-9C63-487C-B261-6454DF93E4B6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C14EF-4BC6-45EE-8807-23FC1240F50E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6CF0A7-0FFE-4595-92DA-A8D5F0BE11AE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E2C989-2E52-4FD8-B428-0C1431628E8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FCE386-215F-4BD1-BCC3-EEDC6015940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49FB8-7A5F-4679-925D-828D7DB8446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58BFB6-05B8-4ED0-A551-5088FFFBD01D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5035B-173E-4131-BBA4-79E146A27BC3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83E12-6342-4663-8EB9-D7E737F89875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82382-06FE-490F-AC9C-942BCC6B65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3BD17-2E03-484E-8E61-5432251D89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8BE59-3EAF-47D4-8B69-A75FD49CB4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8529-A814-409E-BA04-D4AE5DFA6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877E9-E033-4BD4-A222-83B196E0BF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C519A-B601-4361-A054-9DB0B00B3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948A-8E82-4047-AC98-2219683870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D5E08-58FA-4953-BB06-A67BA7288C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2BF2C-482F-4E6D-AD74-F24232FD9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3E56C-44C8-4ABE-A3D8-BE283EF6D4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D49D7-0360-4368-B27B-7D962EEBFD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8384639-CD58-4FBB-BCA3-ABDE586D97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3000"/>
        </a:lnSpc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6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ts val="22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ts val="2000"/>
        </a:lnSpc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ts val="18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ts val="18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ts val="18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ts val="18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ts val="18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8800"/>
          </a:xfrm>
        </p:spPr>
        <p:txBody>
          <a:bodyPr/>
          <a:lstStyle/>
          <a:p>
            <a:pPr eaLnBrk="1" hangingPunct="1"/>
            <a:r>
              <a:rPr lang="en-US" sz="3600" b="1" smtClean="0"/>
              <a:t>Demographics of Same-Sex Couple Households with Children</a:t>
            </a:r>
            <a:endParaRPr lang="en-US" sz="3600" smtClean="0"/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Kristy M. Krivickas </a:t>
            </a:r>
            <a:br>
              <a:rPr lang="en-US" sz="2000" smtClean="0"/>
            </a:br>
            <a:r>
              <a:rPr lang="en-US" sz="2000" smtClean="0"/>
              <a:t>Daphne Lofquist</a:t>
            </a:r>
            <a:br>
              <a:rPr lang="en-US" sz="2000" smtClean="0"/>
            </a:br>
            <a:r>
              <a:rPr lang="en-US" sz="2000" smtClean="0"/>
              <a:t>U.S. Census Bureau </a:t>
            </a:r>
            <a:br>
              <a:rPr lang="en-US" sz="2000" smtClean="0"/>
            </a:br>
            <a:r>
              <a:rPr lang="en-US" sz="2000" smtClean="0"/>
              <a:t>Fertility &amp; Family Statistics Branch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Presented at the annual meeting of the Population Association of America - April, 1, 2011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D8BECC2-1DD9-46A9-90DA-702BAFA5CEF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C73143-0A70-4CE8-BC18-D4B109075F1D}" type="slidenum">
              <a:rPr lang="en-US" smtClean="0"/>
              <a:pPr/>
              <a:t>10</a:t>
            </a:fld>
            <a:endParaRPr lang="en-US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8600" y="152400"/>
          <a:ext cx="8458200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Worksheet" r:id="rId4" imgW="4524370" imgH="4143329" progId="Excel.Sheet.8">
                  <p:embed/>
                </p:oleObj>
              </mc:Choice>
              <mc:Fallback>
                <p:oleObj name="Worksheet" r:id="rId4" imgW="4524370" imgH="4143329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"/>
                        <a:ext cx="8458200" cy="601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41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2C26883-725C-4C31-9BBE-AFCC98AFE771}" type="slidenum">
              <a:rPr lang="en-US" smtClean="0"/>
              <a:pPr/>
              <a:t>11</a:t>
            </a:fld>
            <a:endParaRPr lang="en-US" smtClean="0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0" y="0"/>
          <a:ext cx="868680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Worksheet" r:id="rId3" imgW="8772388" imgH="4467149" progId="Excel.Sheet.8">
                  <p:embed/>
                </p:oleObj>
              </mc:Choice>
              <mc:Fallback>
                <p:oleObj name="Worksheet" r:id="rId3" imgW="8772388" imgH="4467149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686800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52400"/>
          </a:xfrm>
        </p:spPr>
        <p:txBody>
          <a:bodyPr/>
          <a:lstStyle/>
          <a:p>
            <a:pPr eaLnBrk="1" hangingPunct="1"/>
            <a:endParaRPr lang="en-US" b="1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C8F79FD-78EB-46BB-9203-F79F7F766ABF}" type="slidenum">
              <a:rPr lang="en-US" smtClean="0"/>
              <a:pPr/>
              <a:t>12</a:t>
            </a:fld>
            <a:endParaRPr lang="en-US" smtClean="0"/>
          </a:p>
        </p:txBody>
      </p:sp>
      <p:pic>
        <p:nvPicPr>
          <p:cNvPr id="18436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0"/>
            <a:ext cx="8305800" cy="601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609600"/>
          </a:xfrm>
        </p:spPr>
        <p:txBody>
          <a:bodyPr/>
          <a:lstStyle/>
          <a:p>
            <a:pPr eaLnBrk="1" hangingPunct="1"/>
            <a:endParaRPr lang="en-US" b="1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84AA892-45D3-479D-B014-F074D7E83952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19460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0"/>
            <a:ext cx="8229600" cy="6032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/>
            <a:endParaRPr lang="en-US" b="1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1598F44-E704-4C30-AF69-97BD04D47F9B}" type="slidenum">
              <a:rPr lang="en-US" smtClean="0"/>
              <a:pPr/>
              <a:t>14</a:t>
            </a:fld>
            <a:endParaRPr lang="en-US" smtClean="0"/>
          </a:p>
        </p:txBody>
      </p:sp>
      <p:pic>
        <p:nvPicPr>
          <p:cNvPr id="20484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" y="0"/>
            <a:ext cx="8382000" cy="5943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pPr eaLnBrk="1" hangingPunct="1"/>
            <a:endParaRPr lang="en-US" sz="3600" b="1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6C0E372-C6C4-4DC6-B56D-A0F16E3D8FC1}" type="slidenum">
              <a:rPr lang="en-US" smtClean="0"/>
              <a:pPr/>
              <a:t>15</a:t>
            </a:fld>
            <a:endParaRPr lang="en-US" smtClean="0"/>
          </a:p>
        </p:txBody>
      </p:sp>
      <p:pic>
        <p:nvPicPr>
          <p:cNvPr id="21508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" y="0"/>
            <a:ext cx="8534400" cy="609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304800"/>
          </a:xfrm>
        </p:spPr>
        <p:txBody>
          <a:bodyPr/>
          <a:lstStyle/>
          <a:p>
            <a:pPr eaLnBrk="1" hangingPunct="1"/>
            <a:endParaRPr lang="en-US" sz="3600" b="1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67414F3-BAF9-4AD9-A036-E821FFC03B48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22532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0"/>
            <a:ext cx="8305800" cy="601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1143000"/>
          </a:xfrm>
        </p:spPr>
        <p:txBody>
          <a:bodyPr/>
          <a:lstStyle/>
          <a:p>
            <a:pPr eaLnBrk="1" hangingPunct="1"/>
            <a:endParaRPr lang="en-US" sz="3600" b="1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F81F4B2-2233-4A9A-833B-9F7ADD9EB940}" type="slidenum">
              <a:rPr lang="en-US" smtClean="0"/>
              <a:pPr/>
              <a:t>17</a:t>
            </a:fld>
            <a:endParaRPr lang="en-US" smtClean="0"/>
          </a:p>
        </p:txBody>
      </p:sp>
      <p:pic>
        <p:nvPicPr>
          <p:cNvPr id="23556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2400" y="0"/>
            <a:ext cx="8610600" cy="601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eaLnBrk="1" hangingPunct="1"/>
            <a:endParaRPr lang="en-US" sz="2800" b="1" smtClean="0"/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51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4CF9D6-AE74-4E5B-A828-0D2681F14C3D}" type="slidenum">
              <a:rPr lang="en-US" smtClean="0"/>
              <a:pPr/>
              <a:t>18</a:t>
            </a:fld>
            <a:endParaRPr lang="en-US" smtClean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152400" y="0"/>
          <a:ext cx="8382000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Worksheet" r:id="rId4" imgW="5553050" imgH="4981489" progId="Excel.Sheet.8">
                  <p:embed/>
                </p:oleObj>
              </mc:Choice>
              <mc:Fallback>
                <p:oleObj name="Worksheet" r:id="rId4" imgW="5553050" imgH="4981489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0"/>
                        <a:ext cx="8382000" cy="601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61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32FC822-FBEC-4AB0-9580-1B2ED5C0EA1B}" type="slidenum">
              <a:rPr lang="en-US" smtClean="0"/>
              <a:pPr/>
              <a:t>19</a:t>
            </a:fld>
            <a:endParaRPr lang="en-US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52400" y="152400"/>
          <a:ext cx="8534400" cy="587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Worksheet" r:id="rId4" imgW="5553050" imgH="5191191" progId="Excel.Sheet.8">
                  <p:embed/>
                </p:oleObj>
              </mc:Choice>
              <mc:Fallback>
                <p:oleObj name="Worksheet" r:id="rId4" imgW="5553050" imgH="519119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8534400" cy="587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Goals and Rationale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Examine distribution of multiple categories of children under age 18 in same-sex unmarried and same-sex spousal households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Describe demographic characteristics of households with children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Compare opposite-sex and same-sex couple households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Policy implications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One of first studies using nationally representative data of children in households containing same-sex spouses</a:t>
            </a:r>
          </a:p>
          <a:p>
            <a:pPr eaLnBrk="1" hangingPunct="1"/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015EC8B-04B9-488D-861F-B71764B55DE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71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D4F96C5-214C-4CE0-AC05-4BAD2DCF807F}" type="slidenum">
              <a:rPr lang="en-US" smtClean="0"/>
              <a:pPr/>
              <a:t>20</a:t>
            </a:fld>
            <a:endParaRPr lang="en-US" smtClean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52400" y="152400"/>
          <a:ext cx="8458200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Worksheet" r:id="rId4" imgW="5553050" imgH="5191191" progId="Excel.Sheet.8">
                  <p:embed/>
                </p:oleObj>
              </mc:Choice>
              <mc:Fallback>
                <p:oleObj name="Worksheet" r:id="rId4" imgW="5553050" imgH="519119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8458200" cy="601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D20E48-DE8E-4D0D-A117-57D9F756EC99}" type="slidenum">
              <a:rPr lang="en-US" smtClean="0"/>
              <a:pPr/>
              <a:t>21</a:t>
            </a:fld>
            <a:endParaRPr lang="en-US" smtClean="0"/>
          </a:p>
        </p:txBody>
      </p:sp>
      <p:graphicFrame>
        <p:nvGraphicFramePr>
          <p:cNvPr id="8194" name="Object 8"/>
          <p:cNvGraphicFramePr>
            <a:graphicFrameLocks noChangeAspect="1"/>
          </p:cNvGraphicFramePr>
          <p:nvPr/>
        </p:nvGraphicFramePr>
        <p:xfrm>
          <a:off x="152400" y="152400"/>
          <a:ext cx="845820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Worksheet" r:id="rId4" imgW="5572232" imgH="5457789" progId="Excel.Sheet.8">
                  <p:embed/>
                </p:oleObj>
              </mc:Choice>
              <mc:Fallback>
                <p:oleObj name="Worksheet" r:id="rId4" imgW="5572232" imgH="5457789" progId="Excel.Shee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8458200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Conclusions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sz="3200" smtClean="0"/>
              <a:t>Partial support for our hypotheses</a:t>
            </a:r>
          </a:p>
          <a:p>
            <a:pPr eaLnBrk="1" hangingPunct="1">
              <a:buFontTx/>
              <a:buNone/>
            </a:pPr>
            <a:endParaRPr lang="en-US" sz="3200" smtClean="0"/>
          </a:p>
          <a:p>
            <a:pPr lvl="1" eaLnBrk="1" hangingPunct="1"/>
            <a:r>
              <a:rPr lang="en-US" sz="3200" smtClean="0"/>
              <a:t>Same-sex households would be more likely to have only non-related children compared with opposite-sex householders</a:t>
            </a:r>
          </a:p>
          <a:p>
            <a:pPr lvl="1" eaLnBrk="1" hangingPunct="1">
              <a:buFontTx/>
              <a:buNone/>
            </a:pPr>
            <a:endParaRPr lang="en-US" sz="3200" smtClean="0"/>
          </a:p>
          <a:p>
            <a:pPr lvl="2" eaLnBrk="1" hangingPunct="1"/>
            <a:r>
              <a:rPr lang="en-US" sz="2800" smtClean="0"/>
              <a:t>Non-related children more likely in unmarried households versus married households, regardless of the sex of the partner</a:t>
            </a:r>
          </a:p>
          <a:p>
            <a:pPr eaLnBrk="1" hangingPunct="1"/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7A10841-207A-4102-95FE-54156DADA810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Conclusions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Consistent with past research on boundary ambiguity among cohabiting couples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lvl="1" eaLnBrk="1" hangingPunct="1"/>
            <a:r>
              <a:rPr lang="en-US" sz="2800" smtClean="0"/>
              <a:t>Tentative evidence – legally tenuous households less likely to claim partner’s child as their own child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88CDCF3-67D3-42D2-926B-FDC29E27F61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 b="1" smtClean="0"/>
              <a:t>Conclusions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lvl="1" eaLnBrk="1" hangingPunct="1"/>
            <a:r>
              <a:rPr lang="en-US" smtClean="0"/>
              <a:t>Only adopted/only step households significantly higher avg. household incomes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lvl="2" eaLnBrk="1" hangingPunct="1"/>
            <a:r>
              <a:rPr lang="en-US" smtClean="0"/>
              <a:t>Financial and psychological costs</a:t>
            </a:r>
          </a:p>
          <a:p>
            <a:pPr lvl="2" eaLnBrk="1" hangingPunct="1">
              <a:buFont typeface="Wingdings 2" pitchFamily="18" charset="2"/>
              <a:buNone/>
            </a:pPr>
            <a:endParaRPr lang="en-US" smtClean="0"/>
          </a:p>
          <a:p>
            <a:pPr lvl="1" eaLnBrk="1" hangingPunct="1"/>
            <a:r>
              <a:rPr lang="en-US" smtClean="0"/>
              <a:t>Among adopted/step only households, same-sex couples and married opposite-sex couples similar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lvl="2" eaLnBrk="1" hangingPunct="1"/>
            <a:r>
              <a:rPr lang="en-US" smtClean="0"/>
              <a:t>Suggests adopted and step children at no greater socio-economic disadvantage</a:t>
            </a:r>
          </a:p>
          <a:p>
            <a:pPr lvl="2" eaLnBrk="1" hangingPunct="1">
              <a:buFontTx/>
              <a:buNone/>
            </a:pPr>
            <a:endParaRPr lang="en-US" smtClean="0"/>
          </a:p>
          <a:p>
            <a:pPr lvl="3" eaLnBrk="1" hangingPunct="1"/>
            <a:r>
              <a:rPr lang="en-US" sz="2000" smtClean="0"/>
              <a:t>Possible advantage compared to unmarried opposite-sex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5EE6FFD-C88B-4312-A642-C3C9A4A0F2D1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524000"/>
          </a:xfrm>
        </p:spPr>
        <p:txBody>
          <a:bodyPr/>
          <a:lstStyle/>
          <a:p>
            <a:pPr eaLnBrk="1" hangingPunct="1"/>
            <a:r>
              <a:rPr lang="en-US" b="1" smtClean="0"/>
              <a:t>Future Research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en-US" smtClean="0"/>
              <a:t>Who are these non-related children?</a:t>
            </a:r>
          </a:p>
          <a:p>
            <a:pPr lvl="1" eaLnBrk="1" hangingPunct="1"/>
            <a:r>
              <a:rPr lang="en-US" sz="2800" smtClean="0"/>
              <a:t>“Random” addition to household</a:t>
            </a:r>
          </a:p>
          <a:p>
            <a:pPr lvl="1" eaLnBrk="1" hangingPunct="1">
              <a:buFontTx/>
              <a:buNone/>
            </a:pPr>
            <a:endParaRPr lang="en-US" sz="2800" smtClean="0"/>
          </a:p>
          <a:p>
            <a:pPr lvl="1" eaLnBrk="1" hangingPunct="1"/>
            <a:r>
              <a:rPr lang="en-US" sz="2800" smtClean="0"/>
              <a:t>More likely belong to partner of householder</a:t>
            </a:r>
          </a:p>
          <a:p>
            <a:pPr lvl="1" eaLnBrk="1" hangingPunct="1">
              <a:buFontTx/>
              <a:buNone/>
            </a:pPr>
            <a:endParaRPr lang="en-US" sz="2800" smtClean="0"/>
          </a:p>
          <a:p>
            <a:pPr eaLnBrk="1" hangingPunct="1"/>
            <a:r>
              <a:rPr lang="en-US" smtClean="0"/>
              <a:t>What are consequences if a partner’s child is claimed as non-related?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lvl="1" eaLnBrk="1" hangingPunct="1"/>
            <a:r>
              <a:rPr lang="en-US" sz="2800" smtClean="0"/>
              <a:t>Lower levels of parental support, higher likelihood of dissolution</a:t>
            </a:r>
          </a:p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437EF6A-6D63-48D5-B933-212C49E0D756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Future Research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 only descriptive, demographic baseline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lvl="1" eaLnBrk="1" hangingPunct="1"/>
            <a:r>
              <a:rPr lang="en-US" sz="2800" smtClean="0"/>
              <a:t>Need relationship characteristics</a:t>
            </a:r>
          </a:p>
          <a:p>
            <a:pPr lvl="1" eaLnBrk="1" hangingPunct="1">
              <a:buFontTx/>
              <a:buNone/>
            </a:pPr>
            <a:endParaRPr lang="en-US" sz="2800" smtClean="0"/>
          </a:p>
          <a:p>
            <a:pPr lvl="1" eaLnBrk="1" hangingPunct="1"/>
            <a:r>
              <a:rPr lang="en-US" sz="2800" smtClean="0"/>
              <a:t>Additional partner information</a:t>
            </a: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191BC0A-C8B7-4EEC-85BA-3E1DCEF28E23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Past Research: Children in Opposite-Sex and Same-Sex Households</a:t>
            </a:r>
            <a:endParaRPr lang="en-US" sz="320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2008 American Community Survey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415,000 reported same-sex unmarried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13.9% of male-male and 26.5% of female-female contain children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Increase from Black &amp; colleagues (2000) estimates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Same-sex couples - children from past relationship, rather than children from current relationship (Henehan et al. 2007)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Possibility that same-sex couple households more likely to have a non-related child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0E0697B-DE9D-4A03-9665-12DFCD6123C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3000" cy="1371600"/>
          </a:xfrm>
        </p:spPr>
        <p:txBody>
          <a:bodyPr/>
          <a:lstStyle/>
          <a:p>
            <a:pPr eaLnBrk="1" hangingPunct="1"/>
            <a:r>
              <a:rPr lang="en-US" sz="3200" b="1" smtClean="0"/>
              <a:t>Past Research: Repartnering and Children’s Relatedness to the Householder</a:t>
            </a:r>
            <a:r>
              <a:rPr lang="en-US" sz="3200" smtClean="0"/>
              <a:t>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Rapidity at which and number of times individuals repartner increasing over time (Cherlin 2009)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May lead to high numbers of step and/or combinations of biological and step children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Boundary ambiguity – who is in the family versus who is not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Possible confusion about how each child is related to householder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04F7A0-1582-4DFE-A220-5C98702621F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Focal Hypotheses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Non-related children more likely to be in unmarried  partner households rather than in married households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Non-related children greater likelihood of being in same-sex than in opposite-sex households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Exploratory examination of demographic characteristics</a:t>
            </a:r>
          </a:p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7749B77-4320-42D3-8F88-D7FB29D0FD6A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Data and Methods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2009 American Community Survey (ACS)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ACS replaces long-form of 2010 Decennial Census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Largest household survey – approximately 3 million sampled housing units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Internal data files – same-sex reporting status imputation flag</a:t>
            </a:r>
          </a:p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1954ED7-9A40-4FCF-BF6C-E9E9130B1427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Data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Analytic Sample</a:t>
            </a:r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HH that have child 18 years of age or younger</a:t>
            </a:r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/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HH that have non-related child 18 years of age or younger</a:t>
            </a:r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/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Only couple HH</a:t>
            </a:r>
          </a:p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/>
          </a:p>
          <a:p>
            <a:pPr marL="274320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Analyses</a:t>
            </a:r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Detail distribution of types of children, both own and non-related children, in multiple households</a:t>
            </a:r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/>
          </a:p>
          <a:p>
            <a:pPr marL="54864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Describe demographic characteristics of each type of household with children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CD9DE1A-52AF-41D2-9DB7-C10B2A8FD2C0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 eaLnBrk="1" hangingPunct="1"/>
            <a:endParaRPr lang="en-US" b="1" smtClean="0"/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0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DAE3E24-6537-43A7-A1F1-DB4EBA9AA397}" type="slidenum">
              <a:rPr lang="en-US" smtClean="0"/>
              <a:pPr/>
              <a:t>8</a:t>
            </a:fld>
            <a:endParaRPr lang="en-US" smtClean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0" y="0"/>
          <a:ext cx="8958263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4" imgW="8772388" imgH="4467149" progId="Excel.Sheet.8">
                  <p:embed/>
                </p:oleObj>
              </mc:Choice>
              <mc:Fallback>
                <p:oleObj name="Worksheet" r:id="rId4" imgW="8772388" imgH="4467149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958263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  <p:sp>
        <p:nvSpPr>
          <p:cNvPr id="20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0FB2AF-FD91-430A-8C45-51B3F899B12C}" type="slidenum">
              <a:rPr lang="en-US" smtClean="0"/>
              <a:pPr/>
              <a:t>9</a:t>
            </a:fld>
            <a:endParaRPr lang="en-US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2400" y="152400"/>
          <a:ext cx="8534400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orksheet" r:id="rId4" imgW="6162650" imgH="4467149" progId="Excel.Sheet.8">
                  <p:embed/>
                </p:oleObj>
              </mc:Choice>
              <mc:Fallback>
                <p:oleObj name="Worksheet" r:id="rId4" imgW="6162650" imgH="4467149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8534400" cy="601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535</Words>
  <Application>Microsoft Office PowerPoint</Application>
  <PresentationFormat>On-screen Show (4:3)</PresentationFormat>
  <Paragraphs>134</Paragraphs>
  <Slides>26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Wingdings 2</vt:lpstr>
      <vt:lpstr>Office Theme</vt:lpstr>
      <vt:lpstr>Worksheet</vt:lpstr>
      <vt:lpstr>Demographics of Same-Sex Couple Households with Children</vt:lpstr>
      <vt:lpstr>Goals and Rationale</vt:lpstr>
      <vt:lpstr>Past Research: Children in Opposite-Sex and Same-Sex Households</vt:lpstr>
      <vt:lpstr>Past Research: Repartnering and Children’s Relatedness to the Householder </vt:lpstr>
      <vt:lpstr>Focal Hypotheses</vt:lpstr>
      <vt:lpstr>Data and Methods</vt:lpstr>
      <vt:lpstr>Data and 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Conclusions</vt:lpstr>
      <vt:lpstr>Conclusions</vt:lpstr>
      <vt:lpstr>Future Research</vt:lpstr>
      <vt:lpstr>Future Research</vt:lpstr>
    </vt:vector>
  </TitlesOfParts>
  <Manager>James Clark</Manager>
  <Company>Bureau of the Census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Demographics of Same-Sex Couple Households with Children</dc:title>
  <dc:creator>ADNET</dc:creator>
  <cp:lastModifiedBy>Aiyana Glenn (CENSUS/ADSD FED)</cp:lastModifiedBy>
  <cp:revision>71</cp:revision>
  <dcterms:created xsi:type="dcterms:W3CDTF">2003-06-26T19:22:17Z</dcterms:created>
  <dcterms:modified xsi:type="dcterms:W3CDTF">2017-01-30T22:34:46Z</dcterms:modified>
</cp:coreProperties>
</file>